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10282225" cx="1828005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bold.fntdata"/><Relationship Id="rId6" Type="http://schemas.openxmlformats.org/officeDocument/2006/relationships/notesMaster" Target="notesMasters/notesMaster1.xml"/><Relationship Id="rId18"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5a6934b9e_0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5a6934b9e_0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is to summarize the various videos we have seen in this section. This gives the viewers a sense of achievement that they have covered exactly what they were looking for.</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a6934b9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5a6934b9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9c659c41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259c659c4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59c659c41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259c659c41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4.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1.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Programmers Tooling</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Section 1</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72"/>
          <p:cNvSpPr txBox="1"/>
          <p:nvPr>
            <p:ph type="title"/>
          </p:nvPr>
        </p:nvSpPr>
        <p:spPr>
          <a:xfrm>
            <a:off x="196414" y="32685"/>
            <a:ext cx="176454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Summary</a:t>
            </a:r>
            <a:endParaRPr b="0" i="0" sz="4398" u="none" cap="none" strike="noStrike">
              <a:solidFill>
                <a:schemeClr val="lt1"/>
              </a:solidFill>
              <a:latin typeface="Calibri"/>
              <a:ea typeface="Calibri"/>
              <a:cs typeface="Calibri"/>
              <a:sym typeface="Calibri"/>
            </a:endParaRPr>
          </a:p>
        </p:txBody>
      </p:sp>
      <p:sp>
        <p:nvSpPr>
          <p:cNvPr id="282" name="Google Shape;282;p72"/>
          <p:cNvSpPr txBox="1"/>
          <p:nvPr>
            <p:ph idx="4294967295" type="body"/>
          </p:nvPr>
        </p:nvSpPr>
        <p:spPr>
          <a:xfrm>
            <a:off x="459375" y="1909763"/>
            <a:ext cx="17424300" cy="8042400"/>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What programmer tools are</a:t>
            </a:r>
            <a:endParaRPr sz="3998">
              <a:solidFill>
                <a:srgbClr val="434343"/>
              </a:solidFill>
            </a:endParaRPr>
          </a:p>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What IDEs and VCSs are</a:t>
            </a:r>
            <a:endParaRPr sz="3998">
              <a:solidFill>
                <a:srgbClr val="434343"/>
              </a:solidFill>
            </a:endParaRPr>
          </a:p>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Benefits of using tooling to boost productivity</a:t>
            </a:r>
            <a:endParaRPr b="0" i="0" sz="3998" u="none" cap="none" strike="noStrike">
              <a:solidFill>
                <a:srgbClr val="434343"/>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73"/>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Installing and Configuring PyCharm</a:t>
            </a:r>
            <a:endParaRPr b="0" i="0" sz="9596" u="none" cap="none" strike="noStrike">
              <a:solidFill>
                <a:schemeClr val="lt1"/>
              </a:solidFill>
              <a:latin typeface="Calibri"/>
              <a:ea typeface="Calibri"/>
              <a:cs typeface="Calibri"/>
              <a:sym typeface="Calibri"/>
            </a:endParaRPr>
          </a:p>
        </p:txBody>
      </p:sp>
      <p:sp>
        <p:nvSpPr>
          <p:cNvPr id="288" name="Google Shape;288;p7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4324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1526678" y="4104139"/>
            <a:ext cx="36282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lang="en">
                <a:solidFill>
                  <a:schemeClr val="dk1"/>
                </a:solidFill>
              </a:rPr>
              <a:t>Benefits of using programmer tools</a:t>
            </a:r>
            <a:endParaRPr/>
          </a:p>
        </p:txBody>
      </p:sp>
      <p:sp>
        <p:nvSpPr>
          <p:cNvPr id="213" name="Google Shape;213;p64"/>
          <p:cNvSpPr txBox="1"/>
          <p:nvPr>
            <p:ph idx="1" type="body"/>
          </p:nvPr>
        </p:nvSpPr>
        <p:spPr>
          <a:xfrm>
            <a:off x="1526675" y="4914325"/>
            <a:ext cx="4119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How tooling helps us to be more productive</a:t>
            </a:r>
            <a:endParaRPr/>
          </a:p>
        </p:txBody>
      </p:sp>
      <p:cxnSp>
        <p:nvCxnSpPr>
          <p:cNvPr id="214" name="Google Shape;214;p64"/>
          <p:cNvCxnSpPr/>
          <p:nvPr/>
        </p:nvCxnSpPr>
        <p:spPr>
          <a:xfrm flipH="1">
            <a:off x="10849074" y="6589977"/>
            <a:ext cx="4800" cy="1106100"/>
          </a:xfrm>
          <a:prstGeom prst="straightConnector1">
            <a:avLst/>
          </a:prstGeom>
          <a:noFill/>
          <a:ln cap="flat" cmpd="sng" w="9525">
            <a:solidFill>
              <a:schemeClr val="dk2"/>
            </a:solidFill>
            <a:prstDash val="solid"/>
            <a:round/>
            <a:headEnd len="sm" w="sm" type="none"/>
            <a:tailEnd len="med" w="med" type="oval"/>
          </a:ln>
        </p:spPr>
      </p:cxnSp>
      <p:sp>
        <p:nvSpPr>
          <p:cNvPr id="215" name="Google Shape;215;p64"/>
          <p:cNvSpPr txBox="1"/>
          <p:nvPr>
            <p:ph type="title"/>
          </p:nvPr>
        </p:nvSpPr>
        <p:spPr>
          <a:xfrm>
            <a:off x="8337464" y="4047467"/>
            <a:ext cx="46464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a:solidFill>
                  <a:schemeClr val="dk1"/>
                </a:solidFill>
              </a:rPr>
              <a:t>Git: a modern Version Control System</a:t>
            </a:r>
            <a:endParaRPr>
              <a:solidFill>
                <a:schemeClr val="dk1"/>
              </a:solidFill>
            </a:endParaRPr>
          </a:p>
        </p:txBody>
      </p:sp>
      <p:sp>
        <p:nvSpPr>
          <p:cNvPr id="216" name="Google Shape;216;p64"/>
          <p:cNvSpPr txBox="1"/>
          <p:nvPr>
            <p:ph idx="1" type="body"/>
          </p:nvPr>
        </p:nvSpPr>
        <p:spPr>
          <a:xfrm>
            <a:off x="8337475" y="4810013"/>
            <a:ext cx="50829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Learn how to use Git to track your work and share it</a:t>
            </a:r>
            <a:endParaRPr/>
          </a:p>
        </p:txBody>
      </p:sp>
      <p:cxnSp>
        <p:nvCxnSpPr>
          <p:cNvPr id="217" name="Google Shape;217;p64"/>
          <p:cNvCxnSpPr/>
          <p:nvPr/>
        </p:nvCxnSpPr>
        <p:spPr>
          <a:xfrm rot="10800000">
            <a:off x="8182014" y="4320352"/>
            <a:ext cx="0" cy="2311200"/>
          </a:xfrm>
          <a:prstGeom prst="straightConnector1">
            <a:avLst/>
          </a:prstGeom>
          <a:noFill/>
          <a:ln cap="flat" cmpd="sng" w="9525">
            <a:solidFill>
              <a:schemeClr val="dk2"/>
            </a:solidFill>
            <a:prstDash val="solid"/>
            <a:round/>
            <a:headEnd len="sm" w="sm" type="none"/>
            <a:tailEnd len="med" w="med" type="oval"/>
          </a:ln>
        </p:spPr>
      </p:cxnSp>
      <p:sp>
        <p:nvSpPr>
          <p:cNvPr id="218" name="Google Shape;218;p64"/>
          <p:cNvSpPr txBox="1"/>
          <p:nvPr>
            <p:ph type="title"/>
          </p:nvPr>
        </p:nvSpPr>
        <p:spPr>
          <a:xfrm>
            <a:off x="10854775" y="7194825"/>
            <a:ext cx="49287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a:solidFill>
                  <a:schemeClr val="dk1"/>
                </a:solidFill>
              </a:rPr>
              <a:t>Setting up a sample Python project the right way</a:t>
            </a:r>
            <a:endParaRPr>
              <a:solidFill>
                <a:schemeClr val="dk1"/>
              </a:solidFill>
            </a:endParaRPr>
          </a:p>
        </p:txBody>
      </p:sp>
      <p:sp>
        <p:nvSpPr>
          <p:cNvPr id="219" name="Google Shape;219;p64"/>
          <p:cNvSpPr txBox="1"/>
          <p:nvPr>
            <p:ph idx="1" type="body"/>
          </p:nvPr>
        </p:nvSpPr>
        <p:spPr>
          <a:xfrm>
            <a:off x="10834600" y="7952925"/>
            <a:ext cx="4491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Starting a Python project using PyCharm and Git</a:t>
            </a:r>
            <a:endParaRPr sz="2800"/>
          </a:p>
        </p:txBody>
      </p:sp>
      <p:sp>
        <p:nvSpPr>
          <p:cNvPr id="220" name="Google Shape;220;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grpSp>
        <p:nvGrpSpPr>
          <p:cNvPr id="221" name="Google Shape;221;p64"/>
          <p:cNvGrpSpPr/>
          <p:nvPr/>
        </p:nvGrpSpPr>
        <p:grpSpPr>
          <a:xfrm>
            <a:off x="763134" y="5981896"/>
            <a:ext cx="16753437" cy="1335533"/>
            <a:chOff x="383437" y="2845250"/>
            <a:chExt cx="8377137" cy="667800"/>
          </a:xfrm>
        </p:grpSpPr>
        <p:sp>
          <p:nvSpPr>
            <p:cNvPr id="222" name="Google Shape;222;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3" name="Google Shape;223;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
        <p:nvSpPr>
          <p:cNvPr id="224" name="Google Shape;224;p64"/>
          <p:cNvSpPr txBox="1"/>
          <p:nvPr>
            <p:ph type="title"/>
          </p:nvPr>
        </p:nvSpPr>
        <p:spPr>
          <a:xfrm>
            <a:off x="4218475" y="7156700"/>
            <a:ext cx="49398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a:solidFill>
                  <a:schemeClr val="dk1"/>
                </a:solidFill>
              </a:rPr>
              <a:t>Getting started with PyCharm IDE</a:t>
            </a:r>
            <a:endParaRPr/>
          </a:p>
        </p:txBody>
      </p:sp>
      <p:sp>
        <p:nvSpPr>
          <p:cNvPr id="225" name="Google Shape;225;p64"/>
          <p:cNvSpPr txBox="1"/>
          <p:nvPr>
            <p:ph idx="1" type="body"/>
          </p:nvPr>
        </p:nvSpPr>
        <p:spPr>
          <a:xfrm>
            <a:off x="4218475" y="7941350"/>
            <a:ext cx="4119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An easy to use and efficient Python IDE</a:t>
            </a:r>
            <a:endParaRPr/>
          </a:p>
        </p:txBody>
      </p:sp>
      <p:cxnSp>
        <p:nvCxnSpPr>
          <p:cNvPr id="226" name="Google Shape;226;p64"/>
          <p:cNvCxnSpPr/>
          <p:nvPr/>
        </p:nvCxnSpPr>
        <p:spPr>
          <a:xfrm flipH="1">
            <a:off x="4143474" y="6888477"/>
            <a:ext cx="4800" cy="807600"/>
          </a:xfrm>
          <a:prstGeom prst="straightConnector1">
            <a:avLst/>
          </a:prstGeom>
          <a:noFill/>
          <a:ln cap="flat" cmpd="sng" w="9525">
            <a:solidFill>
              <a:schemeClr val="dk2"/>
            </a:solidFill>
            <a:prstDash val="solid"/>
            <a:round/>
            <a:headEnd len="sm" w="sm" type="none"/>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0" name="Shape 230"/>
        <p:cNvGrpSpPr/>
        <p:nvPr/>
      </p:nvGrpSpPr>
      <p:grpSpPr>
        <a:xfrm>
          <a:off x="0" y="0"/>
          <a:ext cx="0" cy="0"/>
          <a:chOff x="0" y="0"/>
          <a:chExt cx="0" cy="0"/>
        </a:xfrm>
      </p:grpSpPr>
      <p:sp>
        <p:nvSpPr>
          <p:cNvPr id="231" name="Google Shape;231;p65"/>
          <p:cNvSpPr txBox="1"/>
          <p:nvPr>
            <p:ph type="ctrTitle"/>
          </p:nvPr>
        </p:nvSpPr>
        <p:spPr>
          <a:xfrm>
            <a:off x="780950" y="3636875"/>
            <a:ext cx="138093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T</a:t>
            </a:r>
            <a:r>
              <a:rPr b="0" i="0" lang="en" sz="9596" u="none" cap="none" strike="noStrike">
                <a:solidFill>
                  <a:schemeClr val="lt1"/>
                </a:solidFill>
                <a:latin typeface="Calibri"/>
                <a:ea typeface="Calibri"/>
                <a:cs typeface="Calibri"/>
                <a:sym typeface="Calibri"/>
              </a:rPr>
              <a:t>he benefits of using proper programmer tools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7" name="Google Shape;237;p66"/>
          <p:cNvSpPr txBox="1"/>
          <p:nvPr>
            <p:ph idx="4294967295" type="body"/>
          </p:nvPr>
        </p:nvSpPr>
        <p:spPr>
          <a:xfrm>
            <a:off x="421357" y="1777588"/>
            <a:ext cx="17416766" cy="8039384"/>
          </a:xfrm>
          <a:prstGeom prst="rect">
            <a:avLst/>
          </a:prstGeom>
          <a:noFill/>
          <a:ln>
            <a:noFill/>
          </a:ln>
        </p:spPr>
        <p:txBody>
          <a:bodyPr anchorCtr="0" anchor="t" bIns="182675" lIns="182675" spcFirstLastPara="1" rIns="182675" wrap="square" tIns="182675">
            <a:noAutofit/>
          </a:bodyPr>
          <a:lstStyle/>
          <a:p>
            <a:pPr indent="-723085" lvl="0" marL="913585" marR="0" rtl="0" algn="l">
              <a:lnSpc>
                <a:spcPct val="115000"/>
              </a:lnSpc>
              <a:spcBef>
                <a:spcPts val="0"/>
              </a:spcBef>
              <a:spcAft>
                <a:spcPts val="0"/>
              </a:spcAft>
              <a:buClr>
                <a:srgbClr val="434343"/>
              </a:buClr>
              <a:buSzPts val="3997"/>
              <a:buFont typeface="Calibri"/>
              <a:buChar char="●"/>
            </a:pPr>
            <a:r>
              <a:rPr lang="en" sz="3997">
                <a:solidFill>
                  <a:srgbClr val="434343"/>
                </a:solidFill>
              </a:rPr>
              <a:t>Humans shortcomings at coding</a:t>
            </a:r>
            <a:endParaRPr b="0" i="0" sz="3997" u="none" cap="none" strike="noStrike">
              <a:solidFill>
                <a:srgbClr val="434343"/>
              </a:solidFill>
              <a:latin typeface="Calibri"/>
              <a:ea typeface="Calibri"/>
              <a:cs typeface="Calibri"/>
              <a:sym typeface="Calibri"/>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typical programmer tooling is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Benefits of using programmer tooling</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7"/>
          <p:cNvSpPr txBox="1"/>
          <p:nvPr>
            <p:ph type="title"/>
          </p:nvPr>
        </p:nvSpPr>
        <p:spPr>
          <a:xfrm>
            <a:off x="980300" y="976050"/>
            <a:ext cx="162519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Human beings are </a:t>
            </a:r>
            <a:endParaRPr/>
          </a:p>
          <a:p>
            <a:pPr indent="0" lvl="0" marL="0" marR="0" rtl="0" algn="l">
              <a:lnSpc>
                <a:spcPct val="100000"/>
              </a:lnSpc>
              <a:spcBef>
                <a:spcPts val="0"/>
              </a:spcBef>
              <a:spcAft>
                <a:spcPts val="0"/>
              </a:spcAft>
              <a:buClr>
                <a:schemeClr val="lt1"/>
              </a:buClr>
              <a:buFont typeface="Calibri"/>
              <a:buNone/>
            </a:pPr>
            <a:r>
              <a:rPr lang="en"/>
              <a:t>by design inefficient</a:t>
            </a:r>
            <a:endParaRPr/>
          </a:p>
          <a:p>
            <a:pPr indent="0" lvl="0" marL="0" marR="0" rtl="0" algn="l">
              <a:lnSpc>
                <a:spcPct val="100000"/>
              </a:lnSpc>
              <a:spcBef>
                <a:spcPts val="0"/>
              </a:spcBef>
              <a:spcAft>
                <a:spcPts val="0"/>
              </a:spcAft>
              <a:buClr>
                <a:schemeClr val="lt1"/>
              </a:buClr>
              <a:buFont typeface="Calibri"/>
              <a:buNone/>
            </a:pPr>
            <a:r>
              <a:rPr lang="en" sz="7200"/>
              <a:t>(also at coding…)</a:t>
            </a:r>
            <a:endParaRPr sz="7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68"/>
          <p:cNvSpPr txBox="1"/>
          <p:nvPr>
            <p:ph type="title"/>
          </p:nvPr>
        </p:nvSpPr>
        <p:spPr>
          <a:xfrm>
            <a:off x="531019" y="2465208"/>
            <a:ext cx="8086654" cy="2963228"/>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rgbClr val="434343"/>
              </a:buClr>
              <a:buFont typeface="Calibri"/>
              <a:buNone/>
            </a:pPr>
            <a:r>
              <a:rPr b="0" i="0" lang="en" sz="8396" u="none" cap="none" strike="noStrike">
                <a:solidFill>
                  <a:srgbClr val="434343"/>
                </a:solidFill>
                <a:latin typeface="Calibri"/>
                <a:ea typeface="Calibri"/>
                <a:cs typeface="Calibri"/>
                <a:sym typeface="Calibri"/>
              </a:rPr>
              <a:t>Why?</a:t>
            </a:r>
            <a:endParaRPr/>
          </a:p>
        </p:txBody>
      </p:sp>
      <p:sp>
        <p:nvSpPr>
          <p:cNvPr id="248" name="Google Shape;248;p68"/>
          <p:cNvSpPr txBox="1"/>
          <p:nvPr>
            <p:ph idx="2" type="body"/>
          </p:nvPr>
        </p:nvSpPr>
        <p:spPr>
          <a:xfrm>
            <a:off x="9874700" y="836602"/>
            <a:ext cx="7670400" cy="5835600"/>
          </a:xfrm>
          <a:prstGeom prst="rect">
            <a:avLst/>
          </a:prstGeom>
          <a:noFill/>
          <a:ln>
            <a:noFill/>
          </a:ln>
        </p:spPr>
        <p:txBody>
          <a:bodyPr anchorCtr="0" anchor="ctr" bIns="182750" lIns="182750" spcFirstLastPara="1" rIns="182750" wrap="square" tIns="182750">
            <a:noAutofit/>
          </a:bodyPr>
          <a:lstStyle/>
          <a:p>
            <a:pPr indent="-317500" lvl="0" marL="457200" marR="0" rtl="0" algn="l">
              <a:lnSpc>
                <a:spcPct val="115000"/>
              </a:lnSpc>
              <a:spcBef>
                <a:spcPts val="1600"/>
              </a:spcBef>
              <a:spcAft>
                <a:spcPts val="0"/>
              </a:spcAft>
              <a:buSzPts val="1400"/>
              <a:buChar char="●"/>
            </a:pPr>
            <a:r>
              <a:rPr lang="en"/>
              <a:t>We get tired</a:t>
            </a:r>
            <a:endParaRPr/>
          </a:p>
          <a:p>
            <a:pPr indent="-317500" lvl="0" marL="457200" marR="0" rtl="0" algn="l">
              <a:lnSpc>
                <a:spcPct val="115000"/>
              </a:lnSpc>
              <a:spcBef>
                <a:spcPts val="0"/>
              </a:spcBef>
              <a:spcAft>
                <a:spcPts val="0"/>
              </a:spcAft>
              <a:buSzPts val="1400"/>
              <a:buChar char="●"/>
            </a:pPr>
            <a:r>
              <a:rPr lang="en"/>
              <a:t>We forget things</a:t>
            </a:r>
            <a:endParaRPr/>
          </a:p>
          <a:p>
            <a:pPr indent="-317500" lvl="0" marL="457200" marR="0" rtl="0" algn="l">
              <a:lnSpc>
                <a:spcPct val="115000"/>
              </a:lnSpc>
              <a:spcBef>
                <a:spcPts val="0"/>
              </a:spcBef>
              <a:spcAft>
                <a:spcPts val="0"/>
              </a:spcAft>
              <a:buSzPts val="1400"/>
              <a:buChar char="●"/>
            </a:pPr>
            <a:r>
              <a:rPr lang="en"/>
              <a:t>We loose things</a:t>
            </a:r>
            <a:endParaRPr/>
          </a:p>
          <a:p>
            <a:pPr indent="-317500" lvl="0" marL="457200" marR="0" rtl="0" algn="l">
              <a:lnSpc>
                <a:spcPct val="115000"/>
              </a:lnSpc>
              <a:spcBef>
                <a:spcPts val="0"/>
              </a:spcBef>
              <a:spcAft>
                <a:spcPts val="0"/>
              </a:spcAft>
              <a:buSzPts val="1400"/>
              <a:buChar char="●"/>
            </a:pPr>
            <a:r>
              <a:rPr lang="en"/>
              <a:t>We need help from others</a:t>
            </a:r>
            <a:endParaRPr/>
          </a:p>
          <a:p>
            <a:pPr indent="-317500" lvl="0" marL="457200" marR="0" rtl="0" algn="l">
              <a:lnSpc>
                <a:spcPct val="115000"/>
              </a:lnSpc>
              <a:spcBef>
                <a:spcPts val="0"/>
              </a:spcBef>
              <a:spcAft>
                <a:spcPts val="0"/>
              </a:spcAft>
              <a:buSzPts val="1400"/>
              <a:buChar char="●"/>
            </a:pPr>
            <a:r>
              <a:rPr lang="en"/>
              <a:t>We have deadlines</a:t>
            </a:r>
            <a:endParaRPr/>
          </a:p>
        </p:txBody>
      </p:sp>
      <p:sp>
        <p:nvSpPr>
          <p:cNvPr id="249" name="Google Shape;249;p68"/>
          <p:cNvSpPr txBox="1"/>
          <p:nvPr>
            <p:ph idx="1" type="subTitle"/>
          </p:nvPr>
        </p:nvSpPr>
        <p:spPr>
          <a:xfrm>
            <a:off x="531019" y="5556360"/>
            <a:ext cx="8086654" cy="2469054"/>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2"/>
              </a:buClr>
              <a:buFont typeface="Calibri"/>
              <a:buNone/>
            </a:pPr>
            <a:r>
              <a:rPr lang="en"/>
              <a:t>We’re made of flesh and blood</a:t>
            </a:r>
            <a:endParaRPr/>
          </a:p>
        </p:txBody>
      </p:sp>
      <p:sp>
        <p:nvSpPr>
          <p:cNvPr id="250" name="Google Shape;250;p68"/>
          <p:cNvSpPr txBox="1"/>
          <p:nvPr/>
        </p:nvSpPr>
        <p:spPr>
          <a:xfrm>
            <a:off x="10155525" y="6116975"/>
            <a:ext cx="76704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4398">
                <a:solidFill>
                  <a:schemeClr val="lt1"/>
                </a:solidFill>
                <a:latin typeface="Calibri"/>
                <a:ea typeface="Calibri"/>
                <a:cs typeface="Calibri"/>
                <a:sym typeface="Calibri"/>
              </a:rPr>
              <a:t>… and fingers are definitely slower than brain!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69"/>
          <p:cNvSpPr txBox="1"/>
          <p:nvPr>
            <p:ph type="title"/>
          </p:nvPr>
        </p:nvSpPr>
        <p:spPr>
          <a:xfrm>
            <a:off x="196674" y="32685"/>
            <a:ext cx="176451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Programmer Tooling</a:t>
            </a:r>
            <a:endParaRPr/>
          </a:p>
        </p:txBody>
      </p:sp>
      <p:sp>
        <p:nvSpPr>
          <p:cNvPr id="256" name="Google Shape;256;p69"/>
          <p:cNvSpPr txBox="1"/>
          <p:nvPr>
            <p:ph idx="4294967295" type="body"/>
          </p:nvPr>
        </p:nvSpPr>
        <p:spPr>
          <a:xfrm>
            <a:off x="417573" y="1776125"/>
            <a:ext cx="7579800" cy="8043000"/>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Source Code Editors</a:t>
            </a:r>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Interpreters / Compilers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Debuggers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Linters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Testing Frameworks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Profilers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Shared Workspaces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Bug Tracking Systems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Docs Generators</a:t>
            </a:r>
            <a:endParaRPr sz="3998">
              <a:solidFill>
                <a:srgbClr val="434343"/>
              </a:solidFill>
            </a:endParaRPr>
          </a:p>
        </p:txBody>
      </p:sp>
      <p:sp>
        <p:nvSpPr>
          <p:cNvPr id="257" name="Google Shape;257;p69"/>
          <p:cNvSpPr txBox="1"/>
          <p:nvPr>
            <p:ph idx="4294967295" type="body"/>
          </p:nvPr>
        </p:nvSpPr>
        <p:spPr>
          <a:xfrm>
            <a:off x="9496175" y="3861431"/>
            <a:ext cx="9038400" cy="38724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Integrated Development Environment </a:t>
            </a:r>
            <a:endParaRPr b="1" sz="4800">
              <a:solidFill>
                <a:srgbClr val="434343"/>
              </a:solidFill>
            </a:endParaRPr>
          </a:p>
          <a:p>
            <a:pPr indent="0" lvl="0" marL="0" marR="0" rtl="0" algn="l">
              <a:lnSpc>
                <a:spcPct val="115000"/>
              </a:lnSpc>
              <a:spcBef>
                <a:spcPts val="0"/>
              </a:spcBef>
              <a:spcAft>
                <a:spcPts val="0"/>
              </a:spcAft>
              <a:buNone/>
            </a:pPr>
            <a:r>
              <a:t/>
            </a:r>
            <a:endParaRPr b="1" sz="4800">
              <a:solidFill>
                <a:srgbClr val="434343"/>
              </a:solidFill>
            </a:endParaRPr>
          </a:p>
          <a:p>
            <a:pPr indent="0" lvl="0" marL="0" marR="0" rtl="0" algn="l">
              <a:lnSpc>
                <a:spcPct val="115000"/>
              </a:lnSpc>
              <a:spcBef>
                <a:spcPts val="0"/>
              </a:spcBef>
              <a:spcAft>
                <a:spcPts val="0"/>
              </a:spcAft>
              <a:buNone/>
            </a:pPr>
            <a:r>
              <a:rPr b="1" lang="en" sz="4800">
                <a:solidFill>
                  <a:srgbClr val="434343"/>
                </a:solidFill>
              </a:rPr>
              <a:t>Version Control (eco)System</a:t>
            </a:r>
            <a:endParaRPr b="1" sz="4800">
              <a:solidFill>
                <a:srgbClr val="434343"/>
              </a:solidFill>
            </a:endParaRPr>
          </a:p>
        </p:txBody>
      </p:sp>
      <p:sp>
        <p:nvSpPr>
          <p:cNvPr id="258" name="Google Shape;258;p69"/>
          <p:cNvSpPr/>
          <p:nvPr/>
        </p:nvSpPr>
        <p:spPr>
          <a:xfrm>
            <a:off x="6950025" y="2013125"/>
            <a:ext cx="1237800" cy="7569000"/>
          </a:xfrm>
          <a:prstGeom prst="rightBrace">
            <a:avLst>
              <a:gd fmla="val 4503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9"/>
          <p:cNvSpPr/>
          <p:nvPr/>
        </p:nvSpPr>
        <p:spPr>
          <a:xfrm flipH="1">
            <a:off x="7997375" y="3196325"/>
            <a:ext cx="1498800" cy="52026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70"/>
          <p:cNvSpPr txBox="1"/>
          <p:nvPr>
            <p:ph type="title"/>
          </p:nvPr>
        </p:nvSpPr>
        <p:spPr>
          <a:xfrm>
            <a:off x="196674" y="32685"/>
            <a:ext cx="176451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IDEs and VCSs</a:t>
            </a:r>
            <a:endParaRPr/>
          </a:p>
        </p:txBody>
      </p:sp>
      <p:sp>
        <p:nvSpPr>
          <p:cNvPr id="265" name="Google Shape;265;p70"/>
          <p:cNvSpPr txBox="1"/>
          <p:nvPr>
            <p:ph idx="4294967295" type="body"/>
          </p:nvPr>
        </p:nvSpPr>
        <p:spPr>
          <a:xfrm>
            <a:off x="4140438" y="1877163"/>
            <a:ext cx="11307300" cy="4220700"/>
          </a:xfrm>
          <a:prstGeom prst="rect">
            <a:avLst/>
          </a:prstGeom>
          <a:noFill/>
          <a:ln>
            <a:noFill/>
          </a:ln>
        </p:spPr>
        <p:txBody>
          <a:bodyPr anchorCtr="0" anchor="t" bIns="182750" lIns="182750" spcFirstLastPara="1" rIns="182750" wrap="square" tIns="182750">
            <a:noAutofit/>
          </a:bodyPr>
          <a:lstStyle/>
          <a:p>
            <a:pPr indent="-660115" lvl="0" marL="913988" rtl="0" algn="l">
              <a:spcBef>
                <a:spcPts val="0"/>
              </a:spcBef>
              <a:spcAft>
                <a:spcPts val="0"/>
              </a:spcAft>
              <a:buClr>
                <a:srgbClr val="434343"/>
              </a:buClr>
              <a:buSzPts val="3000"/>
              <a:buFont typeface="Calibri"/>
              <a:buChar char="●"/>
            </a:pPr>
            <a:r>
              <a:rPr lang="en" sz="3000">
                <a:solidFill>
                  <a:srgbClr val="434343"/>
                </a:solidFill>
              </a:rPr>
              <a:t>Centralized management of development tools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User-friendly graphical code editor</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navigation (files, modules, classes)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auto-documentation</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Warning-as-you-type (syntax highlighting, code style hints)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Consistent code refactoring</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Visual debugging</a:t>
            </a:r>
            <a:endParaRPr sz="3000">
              <a:solidFill>
                <a:srgbClr val="434343"/>
              </a:solidFill>
            </a:endParaRPr>
          </a:p>
        </p:txBody>
      </p:sp>
      <p:sp>
        <p:nvSpPr>
          <p:cNvPr id="266" name="Google Shape;266;p70"/>
          <p:cNvSpPr txBox="1"/>
          <p:nvPr>
            <p:ph idx="4294967295" type="body"/>
          </p:nvPr>
        </p:nvSpPr>
        <p:spPr>
          <a:xfrm>
            <a:off x="1765888" y="3296100"/>
            <a:ext cx="1595400" cy="10119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IDE</a:t>
            </a:r>
            <a:endParaRPr b="1" sz="4800">
              <a:solidFill>
                <a:srgbClr val="434343"/>
              </a:solidFill>
            </a:endParaRPr>
          </a:p>
        </p:txBody>
      </p:sp>
      <p:sp>
        <p:nvSpPr>
          <p:cNvPr id="267" name="Google Shape;267;p70"/>
          <p:cNvSpPr/>
          <p:nvPr/>
        </p:nvSpPr>
        <p:spPr>
          <a:xfrm flipH="1">
            <a:off x="3361225" y="1930975"/>
            <a:ext cx="785400" cy="39813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0"/>
          <p:cNvSpPr txBox="1"/>
          <p:nvPr>
            <p:ph idx="4294967295" type="body"/>
          </p:nvPr>
        </p:nvSpPr>
        <p:spPr>
          <a:xfrm>
            <a:off x="1765888" y="7535850"/>
            <a:ext cx="1595400" cy="14139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VCS</a:t>
            </a:r>
            <a:endParaRPr b="1" sz="4800">
              <a:solidFill>
                <a:srgbClr val="434343"/>
              </a:solidFill>
            </a:endParaRPr>
          </a:p>
        </p:txBody>
      </p:sp>
      <p:sp>
        <p:nvSpPr>
          <p:cNvPr id="269" name="Google Shape;269;p70"/>
          <p:cNvSpPr/>
          <p:nvPr/>
        </p:nvSpPr>
        <p:spPr>
          <a:xfrm flipH="1">
            <a:off x="3361225" y="6585150"/>
            <a:ext cx="785400" cy="29355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0"/>
          <p:cNvSpPr txBox="1"/>
          <p:nvPr>
            <p:ph idx="4294967295" type="body"/>
          </p:nvPr>
        </p:nvSpPr>
        <p:spPr>
          <a:xfrm>
            <a:off x="4146625" y="6585150"/>
            <a:ext cx="11307300" cy="3126000"/>
          </a:xfrm>
          <a:prstGeom prst="rect">
            <a:avLst/>
          </a:prstGeom>
          <a:noFill/>
          <a:ln>
            <a:noFill/>
          </a:ln>
        </p:spPr>
        <p:txBody>
          <a:bodyPr anchorCtr="0" anchor="t" bIns="182750" lIns="182750" spcFirstLastPara="1" rIns="182750" wrap="square" tIns="182750">
            <a:noAutofit/>
          </a:bodyPr>
          <a:lstStyle/>
          <a:p>
            <a:pPr indent="-660115" lvl="0" marL="913988" rtl="0" algn="l">
              <a:spcBef>
                <a:spcPts val="0"/>
              </a:spcBef>
              <a:spcAft>
                <a:spcPts val="0"/>
              </a:spcAft>
              <a:buClr>
                <a:srgbClr val="434343"/>
              </a:buClr>
              <a:buSzPts val="3000"/>
              <a:buFont typeface="Calibri"/>
              <a:buChar char="●"/>
            </a:pPr>
            <a:r>
              <a:rPr lang="en" sz="3000">
                <a:solidFill>
                  <a:srgbClr val="434343"/>
                </a:solidFill>
              </a:rPr>
              <a:t>Split work in simple and repeatable patches (versions)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sharing and collaboration (es. GitHub)</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Parallelize developments on codebases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Reviewing coding history</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hosting and backup</a:t>
            </a:r>
            <a:endParaRPr sz="3000">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71"/>
          <p:cNvSpPr txBox="1"/>
          <p:nvPr>
            <p:ph type="title"/>
          </p:nvPr>
        </p:nvSpPr>
        <p:spPr>
          <a:xfrm>
            <a:off x="196674" y="32685"/>
            <a:ext cx="17645027" cy="1204842"/>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Benefits of programmer tooling</a:t>
            </a:r>
            <a:endParaRPr/>
          </a:p>
        </p:txBody>
      </p:sp>
      <p:sp>
        <p:nvSpPr>
          <p:cNvPr id="276" name="Google Shape;276;p71"/>
          <p:cNvSpPr txBox="1"/>
          <p:nvPr>
            <p:ph idx="4294967295" type="body"/>
          </p:nvPr>
        </p:nvSpPr>
        <p:spPr>
          <a:xfrm>
            <a:off x="417572" y="1776128"/>
            <a:ext cx="17424329" cy="8042875"/>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Coding is faster</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Increased code quality</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Durable code</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People can share code and collaborate on it</a:t>
            </a:r>
            <a:endParaRPr sz="3998">
              <a:solidFill>
                <a:srgbClr val="434343"/>
              </a:solidFill>
            </a:endParaRPr>
          </a:p>
          <a:p>
            <a:pPr indent="0" lvl="0" marL="0" marR="0" rtl="0" algn="l">
              <a:lnSpc>
                <a:spcPct val="115000"/>
              </a:lnSpc>
              <a:spcBef>
                <a:spcPts val="1600"/>
              </a:spcBef>
              <a:spcAft>
                <a:spcPts val="0"/>
              </a:spcAft>
              <a:buNone/>
            </a:pPr>
            <a:r>
              <a:t/>
            </a:r>
            <a:endParaRPr sz="3998">
              <a:solidFill>
                <a:srgbClr val="434343"/>
              </a:solidFill>
            </a:endParaRPr>
          </a:p>
          <a:p>
            <a:pPr indent="0" lvl="0" marL="1828800" marR="0" rtl="0" algn="l">
              <a:lnSpc>
                <a:spcPct val="115000"/>
              </a:lnSpc>
              <a:spcBef>
                <a:spcPts val="1600"/>
              </a:spcBef>
              <a:spcAft>
                <a:spcPts val="0"/>
              </a:spcAft>
              <a:buNone/>
            </a:pPr>
            <a:r>
              <a:rPr lang="en" sz="6000">
                <a:solidFill>
                  <a:srgbClr val="434343"/>
                </a:solidFill>
              </a:rPr>
              <a:t>In short: </a:t>
            </a:r>
            <a:r>
              <a:rPr b="1" lang="en" sz="6000">
                <a:solidFill>
                  <a:srgbClr val="434343"/>
                </a:solidFill>
              </a:rPr>
              <a:t>increased productivity</a:t>
            </a:r>
            <a:endParaRPr b="1" sz="6000">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